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272936"/>
    <a:srgbClr val="61AFEF"/>
    <a:srgbClr val="FF0505"/>
    <a:srgbClr val="058A05"/>
    <a:srgbClr val="D69D68"/>
    <a:srgbClr val="0070AD"/>
    <a:srgbClr val="789865"/>
    <a:srgbClr val="F0F0F0"/>
    <a:srgbClr val="3A8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104" d="100"/>
          <a:sy n="104" d="100"/>
        </p:scale>
        <p:origin x="210" y="25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09/03/2025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09/03/2025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s://de-de.facebook.com/CapgeminiInventDACH/"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s://de-de.facebook.com/CapgeminiInventDACH/"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Text, logo&#10;&#10;Description automatically generated">
            <a:extLst>
              <a:ext uri="{FF2B5EF4-FFF2-40B4-BE49-F238E27FC236}">
                <a16:creationId xmlns:a16="http://schemas.microsoft.com/office/drawing/2014/main" id="{81AC531A-AC2B-CAAB-8D4B-0E210A573727}"/>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pic>
        <p:nvPicPr>
          <p:cNvPr id="2" name="Picture 1" descr="Text, logo&#10;&#10;Description automatically generated">
            <a:extLst>
              <a:ext uri="{FF2B5EF4-FFF2-40B4-BE49-F238E27FC236}">
                <a16:creationId xmlns:a16="http://schemas.microsoft.com/office/drawing/2014/main" id="{69D7EA92-A53D-AC01-3A92-8EC13B5BAFC3}"/>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2" descr="IBM white logo PNG transparent image download, size: 1800x664px">
            <a:extLst>
              <a:ext uri="{FF2B5EF4-FFF2-40B4-BE49-F238E27FC236}">
                <a16:creationId xmlns:a16="http://schemas.microsoft.com/office/drawing/2014/main" id="{4021DDAD-C572-E319-4CAA-1DDF748BB7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36560" y="6453336"/>
            <a:ext cx="648072" cy="239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 logo&#10;&#10;Description automatically generated">
            <a:extLst>
              <a:ext uri="{FF2B5EF4-FFF2-40B4-BE49-F238E27FC236}">
                <a16:creationId xmlns:a16="http://schemas.microsoft.com/office/drawing/2014/main" id="{012A2244-C58F-6329-A799-560AF747A2FF}"/>
              </a:ext>
            </a:extLst>
          </p:cNvPr>
          <p:cNvPicPr>
            <a:picLocks noChangeAspect="1"/>
          </p:cNvPicPr>
          <p:nvPr userDrawn="1"/>
        </p:nvPicPr>
        <p:blipFill rotWithShape="1">
          <a:blip r:embed="rId3">
            <a:alphaModFix amt="5000"/>
            <a:extLst>
              <a:ext uri="{BEBA8EAE-BF5A-486C-A8C5-ECC9F3942E4B}">
                <a14:imgProps xmlns:a14="http://schemas.microsoft.com/office/drawing/2010/main">
                  <a14:imgLayer r:embed="rId4">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Text, logo&#10;&#10;Description automatically generated">
            <a:extLst>
              <a:ext uri="{FF2B5EF4-FFF2-40B4-BE49-F238E27FC236}">
                <a16:creationId xmlns:a16="http://schemas.microsoft.com/office/drawing/2014/main" id="{4908959F-5CFB-331C-5756-5B86C7060BD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Félix Charotte  |  2025</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5" name="Picture 4" descr="Text, logo&#10;&#10;Description automatically generated">
            <a:extLst>
              <a:ext uri="{FF2B5EF4-FFF2-40B4-BE49-F238E27FC236}">
                <a16:creationId xmlns:a16="http://schemas.microsoft.com/office/drawing/2014/main" id="{430D2F18-72D8-2BAD-9309-48549737EA66}"/>
              </a:ext>
            </a:extLst>
          </p:cNvPr>
          <p:cNvPicPr>
            <a:picLocks noChangeAspect="1"/>
          </p:cNvPicPr>
          <p:nvPr userDrawn="1"/>
        </p:nvPicPr>
        <p:blipFill rotWithShape="1">
          <a:blip r:embed="rId22">
            <a:alphaModFix amt="5000"/>
            <a:extLst>
              <a:ext uri="{BEBA8EAE-BF5A-486C-A8C5-ECC9F3942E4B}">
                <a14:imgProps xmlns:a14="http://schemas.microsoft.com/office/drawing/2010/main">
                  <a14:imgLayer r:embed="rId23">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50.png"/><Relationship Id="rId2"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850.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Félix Charotte</a:t>
            </a:r>
          </a:p>
        </p:txBody>
      </p:sp>
      <p:pic>
        <p:nvPicPr>
          <p:cNvPr id="2" name="Picture 2" descr="IBM white logo PNG transparent image download, size: 1800x664px">
            <a:extLst>
              <a:ext uri="{FF2B5EF4-FFF2-40B4-BE49-F238E27FC236}">
                <a16:creationId xmlns:a16="http://schemas.microsoft.com/office/drawing/2014/main" id="{1DD6EA78-5FC4-31BA-3A8D-797DE940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32" y="1347089"/>
            <a:ext cx="1739728" cy="6417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3F2A32-8B61-EF91-2F6D-FE5A61A5BA96}"/>
              </a:ext>
            </a:extLst>
          </p:cNvPr>
          <p:cNvSpPr txBox="1"/>
          <p:nvPr/>
        </p:nvSpPr>
        <p:spPr>
          <a:xfrm>
            <a:off x="2812473" y="2969644"/>
            <a:ext cx="6253018" cy="923330"/>
          </a:xfrm>
          <a:prstGeom prst="rect">
            <a:avLst/>
          </a:prstGeom>
          <a:noFill/>
        </p:spPr>
        <p:txBody>
          <a:bodyPr wrap="square">
            <a:spAutoFit/>
          </a:bodyPr>
          <a:lstStyle/>
          <a:p>
            <a:r>
              <a:rPr lang="en-US"/>
              <a:t>https://www.coursera.org/learn/applied-data-science-capstone/peer/puYqJ/peer-review-submit-your-work-and-review-your-peers/review/40XeVP0HEe-2Wg4oq7SsjQ</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474E88F-E58D-77B5-D960-942B34BB7DB9}"/>
              </a:ext>
            </a:extLst>
          </p:cNvPr>
          <p:cNvPicPr>
            <a:picLocks noChangeAspect="1"/>
          </p:cNvPicPr>
          <p:nvPr/>
        </p:nvPicPr>
        <p:blipFill>
          <a:blip r:embed="rId3"/>
          <a:stretch>
            <a:fillRect/>
          </a:stretch>
        </p:blipFill>
        <p:spPr>
          <a:xfrm>
            <a:off x="5447928" y="1555418"/>
            <a:ext cx="6334497" cy="4104729"/>
          </a:xfrm>
          <a:prstGeom prst="rect">
            <a:avLst/>
          </a:prstGeom>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8C98ECAC-BC75-B4B2-CD1C-AACE1F24D5C3}"/>
              </a:ext>
            </a:extLst>
          </p:cNvPr>
          <p:cNvPicPr>
            <a:picLocks noChangeAspect="1"/>
          </p:cNvPicPr>
          <p:nvPr/>
        </p:nvPicPr>
        <p:blipFill>
          <a:blip r:embed="rId3"/>
          <a:stretch>
            <a:fillRect/>
          </a:stretch>
        </p:blipFill>
        <p:spPr>
          <a:xfrm>
            <a:off x="5878699" y="1484784"/>
            <a:ext cx="5833925" cy="3942320"/>
          </a:xfrm>
          <a:prstGeom prst="rect">
            <a:avLst/>
          </a:prstGeom>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34E2B4D4-D6D5-4D2A-C592-9C6AD56F1196}"/>
              </a:ext>
            </a:extLst>
          </p:cNvPr>
          <p:cNvPicPr>
            <a:picLocks noChangeAspect="1"/>
          </p:cNvPicPr>
          <p:nvPr/>
        </p:nvPicPr>
        <p:blipFill>
          <a:blip r:embed="rId4"/>
          <a:stretch>
            <a:fillRect/>
          </a:stretch>
        </p:blipFill>
        <p:spPr>
          <a:xfrm>
            <a:off x="9912424" y="2338235"/>
            <a:ext cx="1669350" cy="2181529"/>
          </a:xfrm>
          <a:prstGeom prst="rect">
            <a:avLst/>
          </a:prstGeom>
        </p:spPr>
      </p:pic>
      <p:pic>
        <p:nvPicPr>
          <p:cNvPr id="14" name="Picture 13">
            <a:extLst>
              <a:ext uri="{FF2B5EF4-FFF2-40B4-BE49-F238E27FC236}">
                <a16:creationId xmlns:a16="http://schemas.microsoft.com/office/drawing/2014/main" id="{D858B670-89AD-11C7-9484-96207B799CD8}"/>
              </a:ext>
            </a:extLst>
          </p:cNvPr>
          <p:cNvPicPr>
            <a:picLocks noChangeAspect="1"/>
          </p:cNvPicPr>
          <p:nvPr/>
        </p:nvPicPr>
        <p:blipFill>
          <a:blip r:embed="rId5"/>
          <a:srcRect l="-1" r="15547"/>
          <a:stretch/>
        </p:blipFill>
        <p:spPr>
          <a:xfrm>
            <a:off x="865024" y="3149851"/>
            <a:ext cx="6671136" cy="521465"/>
          </a:xfrm>
          <a:prstGeom prst="rect">
            <a:avLst/>
          </a:prstGeom>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pic>
        <p:nvPicPr>
          <p:cNvPr id="6" name="Picture 5">
            <a:extLst>
              <a:ext uri="{FF2B5EF4-FFF2-40B4-BE49-F238E27FC236}">
                <a16:creationId xmlns:a16="http://schemas.microsoft.com/office/drawing/2014/main" id="{65367A7D-D56D-CC0A-98D1-F98E3289A80C}"/>
              </a:ext>
            </a:extLst>
          </p:cNvPr>
          <p:cNvPicPr>
            <a:picLocks noChangeAspect="1"/>
          </p:cNvPicPr>
          <p:nvPr/>
        </p:nvPicPr>
        <p:blipFill>
          <a:blip r:embed="rId6"/>
          <a:stretch>
            <a:fillRect/>
          </a:stretch>
        </p:blipFill>
        <p:spPr>
          <a:xfrm>
            <a:off x="6456040" y="1617472"/>
            <a:ext cx="2254683" cy="1512904"/>
          </a:xfrm>
          <a:prstGeom prst="rect">
            <a:avLst/>
          </a:prstGeom>
        </p:spPr>
      </p:pic>
      <p:sp>
        <p:nvSpPr>
          <p:cNvPr id="17" name="Oval 16">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pic>
        <p:nvPicPr>
          <p:cNvPr id="19" name="Picture 18">
            <a:extLst>
              <a:ext uri="{FF2B5EF4-FFF2-40B4-BE49-F238E27FC236}">
                <a16:creationId xmlns:a16="http://schemas.microsoft.com/office/drawing/2014/main" id="{1B7E5854-91A5-C018-F7C8-CCFEE5F794DD}"/>
              </a:ext>
            </a:extLst>
          </p:cNvPr>
          <p:cNvPicPr>
            <a:picLocks noChangeAspect="1"/>
          </p:cNvPicPr>
          <p:nvPr/>
        </p:nvPicPr>
        <p:blipFill>
          <a:blip r:embed="rId7"/>
          <a:stretch>
            <a:fillRect/>
          </a:stretch>
        </p:blipFill>
        <p:spPr>
          <a:xfrm>
            <a:off x="9170373" y="3458644"/>
            <a:ext cx="2502721" cy="1881234"/>
          </a:xfrm>
          <a:prstGeom prst="rect">
            <a:avLst/>
          </a:prstGeom>
        </p:spPr>
      </p:pic>
      <p:sp>
        <p:nvSpPr>
          <p:cNvPr id="20" name="Oval 19">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Logistic Regression, SVM &amp; KNN </a:t>
            </a:r>
            <a:r>
              <a:rPr lang="en-GB" dirty="0"/>
              <a:t>model have the highest classification accuracy</a:t>
            </a:r>
          </a:p>
          <a:p>
            <a:pPr marL="342900" indent="-342900">
              <a:buFont typeface="Arial" panose="020B0604020202020204" pitchFamily="34" charset="0"/>
              <a:buChar char="•"/>
            </a:pPr>
            <a:r>
              <a:rPr lang="en-GB" dirty="0"/>
              <a:t>Then </a:t>
            </a:r>
            <a:r>
              <a:rPr lang="en-US" sz="2000" dirty="0" err="1"/>
              <a:t>GridSearchCV</a:t>
            </a:r>
            <a:r>
              <a:rPr lang="en-US" sz="2000" dirty="0"/>
              <a:t> best scores are used to rank them instead.</a:t>
            </a:r>
            <a:endParaRPr lang="en-GB" dirty="0"/>
          </a:p>
          <a:p>
            <a:pPr marL="520700" lvl="1" indent="-342900">
              <a:buFont typeface="Arial" panose="020B0604020202020204" pitchFamily="34" charset="0"/>
              <a:buChar char="•"/>
            </a:pPr>
            <a:r>
              <a:rPr lang="en-GB" dirty="0"/>
              <a:t>The </a:t>
            </a:r>
            <a:r>
              <a:rPr lang="en-GB" dirty="0">
                <a:solidFill>
                  <a:schemeClr val="accent2"/>
                </a:solidFill>
              </a:rPr>
              <a:t>SVM &amp; KNN </a:t>
            </a:r>
            <a:r>
              <a:rPr lang="en-GB" dirty="0"/>
              <a:t>Accuracy Score is 83.34%</a:t>
            </a:r>
          </a:p>
          <a:p>
            <a:pPr marL="520700" lvl="1" indent="-342900">
              <a:buFont typeface="Arial" panose="020B0604020202020204" pitchFamily="34" charset="0"/>
              <a:buChar char="•"/>
            </a:pPr>
            <a:r>
              <a:rPr lang="en-GB" dirty="0"/>
              <a:t>The </a:t>
            </a:r>
            <a:r>
              <a:rPr lang="en-GB" dirty="0">
                <a:solidFill>
                  <a:schemeClr val="accent2"/>
                </a:solidFill>
              </a:rPr>
              <a:t>SVM &amp; KNN </a:t>
            </a:r>
            <a:r>
              <a:rPr lang="en-GB" dirty="0"/>
              <a:t>Best Score is 84.82%</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940714" y="4714778"/>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D3FED4A-29A8-9864-D6E1-91D3B84AC20F}"/>
              </a:ext>
            </a:extLst>
          </p:cNvPr>
          <p:cNvPicPr>
            <a:picLocks noChangeAspect="1"/>
          </p:cNvPicPr>
          <p:nvPr/>
        </p:nvPicPr>
        <p:blipFill>
          <a:blip r:embed="rId5"/>
          <a:stretch>
            <a:fillRect/>
          </a:stretch>
        </p:blipFill>
        <p:spPr>
          <a:xfrm>
            <a:off x="983433" y="4714778"/>
            <a:ext cx="3942151" cy="1390844"/>
          </a:xfrm>
          <a:prstGeom prst="rect">
            <a:avLst/>
          </a:prstGeom>
          <a:solidFill>
            <a:schemeClr val="accent2"/>
          </a:solidFill>
          <a:ln w="76200">
            <a:solidFill>
              <a:srgbClr val="12ABDB"/>
            </a:solidFill>
          </a:ln>
        </p:spPr>
      </p:pic>
      <p:pic>
        <p:nvPicPr>
          <p:cNvPr id="12" name="Picture 11">
            <a:extLst>
              <a:ext uri="{FF2B5EF4-FFF2-40B4-BE49-F238E27FC236}">
                <a16:creationId xmlns:a16="http://schemas.microsoft.com/office/drawing/2014/main" id="{92EB67A6-4305-B8E6-4C28-5C41FD7533D6}"/>
              </a:ext>
            </a:extLst>
          </p:cNvPr>
          <p:cNvPicPr>
            <a:picLocks noChangeAspect="1"/>
          </p:cNvPicPr>
          <p:nvPr/>
        </p:nvPicPr>
        <p:blipFill>
          <a:blip r:embed="rId6"/>
          <a:stretch>
            <a:fillRect/>
          </a:stretch>
        </p:blipFill>
        <p:spPr>
          <a:xfrm>
            <a:off x="983432" y="4714778"/>
            <a:ext cx="3942151" cy="1390844"/>
          </a:xfrm>
          <a:prstGeom prst="rect">
            <a:avLst/>
          </a:prstGeom>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are the </a:t>
            </a:r>
            <a:r>
              <a:rPr lang="en-GB" dirty="0">
                <a:solidFill>
                  <a:schemeClr val="accent2"/>
                </a:solidFill>
              </a:rPr>
              <a:t>SVM &amp; KNN </a:t>
            </a:r>
            <a:r>
              <a:rPr lang="en-GB" dirty="0"/>
              <a:t>model, with an accuracy of 83.34% and Best Score is 84.82%. </a:t>
            </a:r>
          </a:p>
          <a:p>
            <a:pPr marL="342900" indent="-342900">
              <a:buFont typeface="Arial" panose="020B0604020202020204" pitchFamily="34" charset="0"/>
              <a:buChar char="•"/>
            </a:pPr>
            <a:r>
              <a:rPr lang="en-GB" dirty="0"/>
              <a:t>This is explained by the confusion matrix, which shows only 3 out of 18 total results classified incorrectly (3 false positive, shown in the top-right corner).</a:t>
            </a:r>
          </a:p>
          <a:p>
            <a:pPr marL="342900" indent="-342900">
              <a:buFont typeface="Arial" panose="020B0604020202020204" pitchFamily="34" charset="0"/>
              <a:buChar char="•"/>
            </a:pPr>
            <a:r>
              <a:rPr lang="en-GB" dirty="0"/>
              <a:t>The other 15 results are correctly classified (3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06B978C3-C152-ABF6-F351-98E58FBDA911}"/>
              </a:ext>
            </a:extLst>
          </p:cNvPr>
          <p:cNvPicPr>
            <a:picLocks noChangeAspect="1"/>
          </p:cNvPicPr>
          <p:nvPr/>
        </p:nvPicPr>
        <p:blipFill>
          <a:blip r:embed="rId3"/>
          <a:stretch>
            <a:fillRect/>
          </a:stretch>
        </p:blipFill>
        <p:spPr>
          <a:xfrm>
            <a:off x="479376" y="1504662"/>
            <a:ext cx="5760640" cy="4437970"/>
          </a:xfrm>
          <a:prstGeom prst="rect">
            <a:avLst/>
          </a:prstGeom>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a:t>
            </a:r>
            <a:r>
              <a:rPr lang="en-GB" sz="1400" dirty="0">
                <a:solidFill>
                  <a:schemeClr val="accent2"/>
                </a:solidFill>
              </a:rPr>
              <a:t>SVM &amp; KNN </a:t>
            </a:r>
            <a:r>
              <a:rPr lang="en-GB" sz="1400" dirty="0"/>
              <a:t>model, with an accuracy of 83.34%.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pic>
        <p:nvPicPr>
          <p:cNvPr id="11" name="Picture 10">
            <a:extLst>
              <a:ext uri="{FF2B5EF4-FFF2-40B4-BE49-F238E27FC236}">
                <a16:creationId xmlns:a16="http://schemas.microsoft.com/office/drawing/2014/main" id="{A998E21A-478C-3BD4-AD2E-50CD97341265}"/>
              </a:ext>
            </a:extLst>
          </p:cNvPr>
          <p:cNvPicPr>
            <a:picLocks noChangeAspect="1"/>
          </p:cNvPicPr>
          <p:nvPr/>
        </p:nvPicPr>
        <p:blipFill>
          <a:blip r:embed="rId12"/>
          <a:stretch>
            <a:fillRect/>
          </a:stretch>
        </p:blipFill>
        <p:spPr>
          <a:xfrm>
            <a:off x="7433320" y="442178"/>
            <a:ext cx="3208792" cy="271619"/>
          </a:xfrm>
          <a:prstGeom prst="rect">
            <a:avLst/>
          </a:prstGeom>
        </p:spPr>
      </p:pic>
      <p:pic>
        <p:nvPicPr>
          <p:cNvPr id="18" name="Picture 17">
            <a:extLst>
              <a:ext uri="{FF2B5EF4-FFF2-40B4-BE49-F238E27FC236}">
                <a16:creationId xmlns:a16="http://schemas.microsoft.com/office/drawing/2014/main" id="{47D4F3CC-ACC5-C250-6350-2A71609FC749}"/>
              </a:ext>
            </a:extLst>
          </p:cNvPr>
          <p:cNvPicPr>
            <a:picLocks noChangeAspect="1"/>
          </p:cNvPicPr>
          <p:nvPr/>
        </p:nvPicPr>
        <p:blipFill>
          <a:blip r:embed="rId13"/>
          <a:stretch>
            <a:fillRect/>
          </a:stretch>
        </p:blipFill>
        <p:spPr>
          <a:xfrm>
            <a:off x="7429696" y="773717"/>
            <a:ext cx="3208792" cy="287004"/>
          </a:xfrm>
          <a:prstGeom prst="rect">
            <a:avLst/>
          </a:prstGeom>
        </p:spPr>
      </p:pic>
      <p:pic>
        <p:nvPicPr>
          <p:cNvPr id="22" name="Picture 21">
            <a:extLst>
              <a:ext uri="{FF2B5EF4-FFF2-40B4-BE49-F238E27FC236}">
                <a16:creationId xmlns:a16="http://schemas.microsoft.com/office/drawing/2014/main" id="{1361A379-F079-1E91-3625-9D4B191B0C20}"/>
              </a:ext>
            </a:extLst>
          </p:cNvPr>
          <p:cNvPicPr>
            <a:picLocks noChangeAspect="1"/>
          </p:cNvPicPr>
          <p:nvPr/>
        </p:nvPicPr>
        <p:blipFill>
          <a:blip r:embed="rId14"/>
          <a:stretch>
            <a:fillRect/>
          </a:stretch>
        </p:blipFill>
        <p:spPr>
          <a:xfrm>
            <a:off x="7086656" y="1133682"/>
            <a:ext cx="3902122" cy="351102"/>
          </a:xfrm>
          <a:prstGeom prst="rect">
            <a:avLst/>
          </a:prstGeom>
        </p:spPr>
      </p:pic>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schemas.microsoft.com/office/2006/metadata/properties"/>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31fa4da7-ec37-47f4-9a31-fa58fa1a2f22"/>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31332</TotalTime>
  <Words>3800</Words>
  <Application>Microsoft Office PowerPoint</Application>
  <PresentationFormat>Widescreen</PresentationFormat>
  <Paragraphs>501</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CHAROTTE Felix</cp:lastModifiedBy>
  <cp:revision>73</cp:revision>
  <cp:lastPrinted>2000-01-01T00:00:00Z</cp:lastPrinted>
  <dcterms:created xsi:type="dcterms:W3CDTF">2022-01-15T17:28:45Z</dcterms:created>
  <dcterms:modified xsi:type="dcterms:W3CDTF">2025-03-09T17:57:33Z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